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310" r:id="rId4"/>
    <p:sldId id="311" r:id="rId5"/>
    <p:sldId id="258" r:id="rId6"/>
    <p:sldId id="309" r:id="rId7"/>
    <p:sldId id="259" r:id="rId8"/>
    <p:sldId id="307" r:id="rId9"/>
    <p:sldId id="260" r:id="rId10"/>
    <p:sldId id="308" r:id="rId11"/>
    <p:sldId id="261" r:id="rId12"/>
    <p:sldId id="26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01462-2CCE-4D80-8EC4-F1C73226472E}" type="datetimeFigureOut">
              <a:rPr lang="sv-SE" smtClean="0"/>
              <a:t>2019-12-10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329DD-1C26-4216-9F12-F85B3D4A4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2261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EBD52D-7969-4783-9260-1A21116FE5B8}" type="slidenum">
              <a:rPr lang="sv-SE" smtClean="0"/>
              <a:pPr>
                <a:defRPr/>
              </a:pPr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038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12/10/2019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bkdaladistriktet.se/distrikte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facebook.com/events/2949636561730759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FFA50-F687-477D-B461-C800B30C20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/>
          <a:lstStyle/>
          <a:p>
            <a:r>
              <a:rPr lang="sv-SE"/>
              <a:t>Styrelsekonferens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0513595-0EB0-42C1-AF8B-EC1AAB621A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/>
          <a:lstStyle/>
          <a:p>
            <a:r>
              <a:rPr lang="sv-SE"/>
              <a:t>2019-11-10	</a:t>
            </a: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9DEC829-934F-4027-8966-ED738DCC38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8827" y="2673706"/>
            <a:ext cx="1242548" cy="143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663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296EE1-5BB1-4E90-81E9-ADB1C6E1F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0D3D7E-648F-455D-A636-E761066C3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Det här är historien om fyra personer.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Vi kan kalla dem ALLA, NÅGON, INGEN och VEMSOMHELST.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Ett viktigt jobb skulle utföras och ALLA blev tillfrågad om att göra det.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VEMSOMHELST kunde ha gjort det men INGEN brydde sig om.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NÅGON blev arg eftersom det var </a:t>
            </a:r>
            <a:r>
              <a:rPr lang="sv-SE" dirty="0" err="1">
                <a:solidFill>
                  <a:schemeClr val="bg1"/>
                </a:solidFill>
              </a:rPr>
              <a:t>ALLA:s</a:t>
            </a:r>
            <a:r>
              <a:rPr lang="sv-SE" dirty="0">
                <a:solidFill>
                  <a:schemeClr val="bg1"/>
                </a:solidFill>
              </a:rPr>
              <a:t> jobb.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ALLA tyckte att VEMSOMHELST kunde ställa upp.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Men INGEN insåg att ALLA inte tänkte göra det.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Följaktligen slutade historien med 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att INGEN sa till VEMSOMHELST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varpå ALLA skyllde på NÅGON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72AECB9C-CBD6-48B4-9FC7-94378564D3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6783" y="770974"/>
            <a:ext cx="921842" cy="10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034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1BF868-BD47-43B7-8608-A1D97C915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Gruppdiskussioner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8193782-B47A-4FCD-A083-1BF6CCFEA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Vilka åtgärder har ni i klubben vidtagit under senaste året för att rekrytera nya medlemmar? 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Vilka rutiner finns i klubben när det gäller medlemsvård?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Hur skaffar ni er kunskap om vad era medlemmar tycker? Och hur når ni era medlemmar /ledare med information?</a:t>
            </a:r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1D16D0E3-F1EE-4C5A-B6EA-C5100221D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6783" y="770974"/>
            <a:ext cx="921842" cy="10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660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E53B04-73FA-45B8-9012-DB1ACBCA3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från Malung-Sälen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55F6028-C2B4-4A30-A431-478F9A82B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Det skulle vara intressant att veta hur övriga klubbar – åtminstone i Dalarna – gör med ungdomsmedlemmar.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Vi har ju VHU (Västerdalarnas hundungdom) som har agilityhinder på planen, materielförvaring i stugan och använder hela anläggningen vid tävlingar.</a:t>
            </a:r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Vår BK-klubb får varken in hyra eller någon hjälp från dem. 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Nu är det knappt några ungdomar kvar – kanske bara 3 stycken – men flera vuxna BK-medlemmar som agility-tränar men inte hjälper till med något i klubben.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Hur gör andra klubbar?    Tar de ut en hyra eller slår man ihop klubbarna</a:t>
            </a:r>
            <a:r>
              <a:rPr lang="sv-SE" dirty="0"/>
              <a:t>?</a:t>
            </a:r>
            <a:br>
              <a:rPr lang="sv-SE" dirty="0"/>
            </a:b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A1A9C1DB-9FDC-4F5B-86FD-AD0AFBC6E1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6783" y="770974"/>
            <a:ext cx="921842" cy="10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537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FBA663-80CB-433A-8DFE-4587337FF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Dagens innehåll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BD3E9E6-CF6A-4A69-8496-3BD2A624B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Presentation; Namn, vilken klubb, funktion, 3 positiva saker får klubbarbetet, 3 mindre positiva saker från klubbarbetet</a:t>
            </a:r>
          </a:p>
          <a:p>
            <a:r>
              <a:rPr lang="sv-SE" dirty="0">
                <a:solidFill>
                  <a:schemeClr val="bg1"/>
                </a:solidFill>
              </a:rPr>
              <a:t>Information från distriktsstyrelsen &amp; utskotten</a:t>
            </a:r>
          </a:p>
          <a:p>
            <a:r>
              <a:rPr lang="sv-SE" dirty="0">
                <a:solidFill>
                  <a:schemeClr val="bg1"/>
                </a:solidFill>
              </a:rPr>
              <a:t>Information från SBK</a:t>
            </a:r>
          </a:p>
          <a:p>
            <a:r>
              <a:rPr lang="sv-SE" dirty="0">
                <a:solidFill>
                  <a:schemeClr val="bg1"/>
                </a:solidFill>
              </a:rPr>
              <a:t>Information från Studiefrämjandet</a:t>
            </a:r>
          </a:p>
          <a:p>
            <a:r>
              <a:rPr lang="sv-SE" dirty="0">
                <a:solidFill>
                  <a:schemeClr val="bg1"/>
                </a:solidFill>
              </a:rPr>
              <a:t>Lokalklubbstid</a:t>
            </a:r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F735AC1B-A2F0-41AE-AB3B-E13FCB2417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6783" y="770974"/>
            <a:ext cx="921842" cy="10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835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DE0FD1-113A-4460-B169-69CE7ECA1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Positiva saker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CFDFA7B-02CD-4F8F-B6BB-6DDA015FA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95" y="2336873"/>
            <a:ext cx="10955044" cy="4241480"/>
          </a:xfrm>
        </p:spPr>
        <p:txBody>
          <a:bodyPr>
            <a:normAutofit fontScale="92500" lnSpcReduction="20000"/>
          </a:bodyPr>
          <a:lstStyle/>
          <a:p>
            <a:r>
              <a:rPr lang="sv-SE" dirty="0">
                <a:solidFill>
                  <a:schemeClr val="bg1"/>
                </a:solidFill>
              </a:rPr>
              <a:t>Avesta: Mycket kurser, aktiv NW-grupp, agilityn kommer tillbaka till klubben. Många tävlingsekipage, Köket! Engagerad kärna av medlemmar</a:t>
            </a:r>
          </a:p>
          <a:p>
            <a:r>
              <a:rPr lang="sv-SE" dirty="0">
                <a:solidFill>
                  <a:schemeClr val="bg1"/>
                </a:solidFill>
              </a:rPr>
              <a:t>Särna-Idre: Ökat medlemsantal, ny specialsöksinstruktör, kurser kommer att börja med specialsökskurser</a:t>
            </a:r>
          </a:p>
          <a:p>
            <a:r>
              <a:rPr lang="sv-SE" dirty="0">
                <a:solidFill>
                  <a:schemeClr val="bg1"/>
                </a:solidFill>
              </a:rPr>
              <a:t>Mora: Bra samarbete – roligt, driftiga &amp; hittar på mycket, nya medlemmar=nya kompetenser.</a:t>
            </a:r>
          </a:p>
          <a:p>
            <a:r>
              <a:rPr lang="sv-SE" dirty="0">
                <a:solidFill>
                  <a:schemeClr val="bg1"/>
                </a:solidFill>
              </a:rPr>
              <a:t>Borlänge: Bra samarbete mellan olika grenar, mång som vill utbilda sig, aktiviteter</a:t>
            </a:r>
          </a:p>
          <a:p>
            <a:r>
              <a:rPr lang="sv-SE" dirty="0">
                <a:solidFill>
                  <a:schemeClr val="bg1"/>
                </a:solidFill>
              </a:rPr>
              <a:t>Falun: Mycket kurser &amp; tävlingar, engagemanget, god stämning, studiecirklarna i lydnad, rallylydnad &amp; skogsgruppen</a:t>
            </a:r>
          </a:p>
          <a:p>
            <a:r>
              <a:rPr lang="sv-SE" dirty="0">
                <a:solidFill>
                  <a:schemeClr val="bg1"/>
                </a:solidFill>
              </a:rPr>
              <a:t>Gagnef-Floda: Sammanhållning, nya ”NW-medlemmar” , cirklar &amp; tävlingar, öppen klubb	inomhushall</a:t>
            </a:r>
          </a:p>
          <a:p>
            <a:r>
              <a:rPr lang="sv-SE" dirty="0">
                <a:solidFill>
                  <a:schemeClr val="bg1"/>
                </a:solidFill>
              </a:rPr>
              <a:t>Ludvika: Nya kurser t.ex. sund med hund, många på medlemsmöte med tema &amp; soppa, engagemang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3F457466-F4AD-45C4-AB49-B65289C895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6783" y="770974"/>
            <a:ext cx="921842" cy="10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012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85CAA4-1CDE-4C3A-8C88-A497292AE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Mindre positiva saker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BB4831B-77A0-4849-AB63-C16CD0A1E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v-SE" dirty="0">
                <a:solidFill>
                  <a:schemeClr val="bg1"/>
                </a:solidFill>
              </a:rPr>
              <a:t>Avesta: Svårt att hitta förtroendevalda, låg kunskap om SBK, Lågt allmänt engagemang, hög medelålder, tappat stor del av spårmarkerna</a:t>
            </a:r>
          </a:p>
          <a:p>
            <a:r>
              <a:rPr lang="sv-SE" dirty="0">
                <a:solidFill>
                  <a:schemeClr val="bg1"/>
                </a:solidFill>
              </a:rPr>
              <a:t>Särna-Idre: Lågt engagemang bland medlemmar och styrelse</a:t>
            </a:r>
          </a:p>
          <a:p>
            <a:r>
              <a:rPr lang="sv-SE" dirty="0">
                <a:solidFill>
                  <a:schemeClr val="bg1"/>
                </a:solidFill>
              </a:rPr>
              <a:t>Mora: Ont om instruktörer som </a:t>
            </a:r>
            <a:r>
              <a:rPr lang="sv-SE" u="sng" dirty="0">
                <a:solidFill>
                  <a:schemeClr val="bg1"/>
                </a:solidFill>
              </a:rPr>
              <a:t>vill</a:t>
            </a:r>
            <a:r>
              <a:rPr lang="sv-SE" dirty="0">
                <a:solidFill>
                  <a:schemeClr val="bg1"/>
                </a:solidFill>
              </a:rPr>
              <a:t>, ”skitsnackare”, lågt engagemang – övriga medlemmar</a:t>
            </a:r>
          </a:p>
          <a:p>
            <a:r>
              <a:rPr lang="sv-SE" dirty="0">
                <a:solidFill>
                  <a:schemeClr val="bg1"/>
                </a:solidFill>
              </a:rPr>
              <a:t>Borlänge: Dålig uppslutning, lågt engagemang, hög arbetsbelastning på några få</a:t>
            </a:r>
          </a:p>
          <a:p>
            <a:r>
              <a:rPr lang="sv-SE" dirty="0">
                <a:solidFill>
                  <a:schemeClr val="bg1"/>
                </a:solidFill>
              </a:rPr>
              <a:t>Falun: Vill engagera fler medlemmar, Lite spretigt mellan grenar, få på medlemsmöten</a:t>
            </a:r>
          </a:p>
          <a:p>
            <a:r>
              <a:rPr lang="sv-SE" dirty="0">
                <a:solidFill>
                  <a:schemeClr val="bg1"/>
                </a:solidFill>
              </a:rPr>
              <a:t>Gagnef-Floda: Få instruktörer, få aktiva</a:t>
            </a:r>
          </a:p>
          <a:p>
            <a:r>
              <a:rPr lang="sv-SE" dirty="0">
                <a:solidFill>
                  <a:schemeClr val="bg1"/>
                </a:solidFill>
              </a:rPr>
              <a:t>Ludvika: Få nya som vill göra något, få nya instruktörer = färre kurser, få funktionärer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9C2C3603-4833-45EC-86D2-6151E12BDF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6783" y="770974"/>
            <a:ext cx="921842" cy="10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750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55F27D-5376-4CF8-AD36-579BB417F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Styrelseinformation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E9BD193-08AA-4F5B-942B-B189D553C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>
                <a:hlinkClick r:id="rId2"/>
              </a:rPr>
              <a:t>http://www.sbkdaladistriktet.se/distriktet/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r>
              <a:rPr lang="sv-SE" dirty="0">
                <a:solidFill>
                  <a:schemeClr val="bg1"/>
                </a:solidFill>
              </a:rPr>
              <a:t>Satsningar under 2020? Distriktsmöte 10 december</a:t>
            </a:r>
          </a:p>
          <a:p>
            <a:r>
              <a:rPr lang="sv-SE" dirty="0">
                <a:solidFill>
                  <a:schemeClr val="bg1"/>
                </a:solidFill>
              </a:rPr>
              <a:t>Stöd till rasklubbarna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8B8E9560-405E-4CBF-9CB7-B19AC0D0C6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6783" y="770974"/>
            <a:ext cx="921842" cy="10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78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948AFE-DBFC-4E9B-B509-A86D6724D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Dä</a:t>
            </a:r>
            <a:r>
              <a:rPr lang="sv-SE" dirty="0"/>
              <a:t> centrala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7B2CFDC-7249-4D59-90AA-1FC8C192D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Anders Östling – Välkommen!</a:t>
            </a:r>
          </a:p>
        </p:txBody>
      </p:sp>
    </p:spTree>
    <p:extLst>
      <p:ext uri="{BB962C8B-B14F-4D97-AF65-F5344CB8AC3E}">
        <p14:creationId xmlns:p14="http://schemas.microsoft.com/office/powerpoint/2010/main" val="991146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16C147-639B-4746-A3E8-5BF153396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Source Sans Pro SemiBold" panose="020B0604020202020204" pitchFamily="34" charset="0"/>
                <a:ea typeface="Source Sans Pro SemiBold" panose="020B0604020202020204" pitchFamily="34" charset="0"/>
              </a:rPr>
              <a:t>Studiefrämjandet</a:t>
            </a:r>
            <a:endParaRPr lang="sv-SE" dirty="0">
              <a:latin typeface="Source Sans Pro SemiBold" panose="020B0604020202020204" pitchFamily="34" charset="0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ED0E43C-4B98-4EF5-AC47-18D4B4622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Nya regler 2020</a:t>
            </a:r>
          </a:p>
          <a:p>
            <a:r>
              <a:rPr lang="sv-SE" dirty="0">
                <a:solidFill>
                  <a:schemeClr val="bg1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Hundens vecka		v.37</a:t>
            </a:r>
            <a:br>
              <a:rPr lang="sv-SE" dirty="0">
                <a:solidFill>
                  <a:schemeClr val="bg1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</a:br>
            <a:r>
              <a:rPr lang="sv-SE" dirty="0">
                <a:hlinkClick r:id="rId2"/>
              </a:rPr>
              <a:t>https://www.facebook.com/events/2949636561730759/</a:t>
            </a:r>
            <a:r>
              <a:rPr lang="sv-SE" dirty="0">
                <a:solidFill>
                  <a:schemeClr val="bg1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	</a:t>
            </a:r>
          </a:p>
          <a:p>
            <a:r>
              <a:rPr lang="sv-SE" dirty="0">
                <a:solidFill>
                  <a:schemeClr val="bg1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L1-Hund			- 27-28 mars i Leksand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				- 6-7 november i Falun</a:t>
            </a:r>
          </a:p>
          <a:p>
            <a:r>
              <a:rPr lang="sv-SE" dirty="0">
                <a:solidFill>
                  <a:schemeClr val="bg1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Starta en studiecirkel</a:t>
            </a:r>
          </a:p>
          <a:p>
            <a:r>
              <a:rPr lang="sv-SE" dirty="0">
                <a:solidFill>
                  <a:schemeClr val="bg1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rPr>
              <a:t>Föreläsningar 2020</a:t>
            </a:r>
          </a:p>
          <a:p>
            <a:pPr marL="0" indent="0">
              <a:buNone/>
            </a:pPr>
            <a:endParaRPr lang="sv-SE" dirty="0">
              <a:solidFill>
                <a:schemeClr val="bg1"/>
              </a:solidFill>
              <a:latin typeface="Source Sans Pro SemiBold" panose="020B0603030403020204" pitchFamily="34" charset="0"/>
              <a:ea typeface="Source Sans Pro SemiBold" panose="020B0603030403020204" pitchFamily="34" charset="0"/>
            </a:endParaRP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34ABEDB4-4858-4832-9119-26B707F092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7980" y="703800"/>
            <a:ext cx="1674019" cy="1080938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F5E7D0E7-F9CB-45C4-BE87-60F6F69ADA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45202" y="4136531"/>
            <a:ext cx="1572039" cy="220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226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Verksamhetsidén</a:t>
            </a:r>
          </a:p>
        </p:txBody>
      </p:sp>
      <p:pic>
        <p:nvPicPr>
          <p:cNvPr id="4" name="Bildobjek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63" y="2734322"/>
            <a:ext cx="6994270" cy="320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ktangel 4"/>
          <p:cNvSpPr>
            <a:spLocks noChangeArrowheads="1"/>
          </p:cNvSpPr>
          <p:nvPr/>
        </p:nvSpPr>
        <p:spPr bwMode="auto">
          <a:xfrm>
            <a:off x="7216130" y="2912125"/>
            <a:ext cx="4872507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Frutiger 45 Light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Frutiger 45 Light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Frutiger 45 Light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Frutiger 45 Light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Frutiger 45 Light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utiger 45 Light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utiger 45 Light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utiger 45 Light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utiger 45 Light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sv-SE" altLang="sv-SE" sz="2000" i="1" dirty="0">
                <a:solidFill>
                  <a:schemeClr val="bg1"/>
                </a:solidFill>
              </a:rPr>
              <a:t>Omvärlden förändras runt omkring oss. </a:t>
            </a:r>
            <a:br>
              <a:rPr lang="sv-SE" altLang="sv-SE" sz="2000" i="1" dirty="0">
                <a:solidFill>
                  <a:schemeClr val="bg1"/>
                </a:solidFill>
              </a:rPr>
            </a:br>
            <a:r>
              <a:rPr lang="sv-SE" altLang="sv-SE" sz="2000" i="1" dirty="0">
                <a:solidFill>
                  <a:schemeClr val="bg1"/>
                </a:solidFill>
              </a:rPr>
              <a:t>Ändå fortsätter vi att leva inom de gamla gränserna.</a:t>
            </a:r>
          </a:p>
          <a:p>
            <a:pPr algn="l" eaLnBrk="1" hangingPunct="1"/>
            <a:r>
              <a:rPr lang="sv-SE" altLang="sv-SE" sz="2000" i="1" dirty="0">
                <a:solidFill>
                  <a:schemeClr val="bg1"/>
                </a:solidFill>
              </a:rPr>
              <a:t>Vill vi utvecklas måste vi se möjligheterna i att gå utanför det gamla.</a:t>
            </a:r>
          </a:p>
          <a:p>
            <a:pPr algn="l" eaLnBrk="1" hangingPunct="1"/>
            <a:endParaRPr lang="sv-SE" altLang="sv-SE" sz="2000" dirty="0"/>
          </a:p>
          <a:p>
            <a:pPr algn="l" eaLnBrk="1" hangingPunct="1"/>
            <a:r>
              <a:rPr lang="sv-SE" altLang="sv-SE" sz="2800" b="1" dirty="0">
                <a:solidFill>
                  <a:schemeClr val="bg1"/>
                </a:solidFill>
              </a:rPr>
              <a:t>Vilka utmaningar står vi inför?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69FF911D-5052-49DD-BE82-3669D7168F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36783" y="770974"/>
            <a:ext cx="921842" cy="10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86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5781BC-9153-4424-AD48-A683BB607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Statistik 2019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F5AA956-3E0C-44AA-973C-3F642CB70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2090915"/>
            <a:ext cx="9613861" cy="48607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b="1" dirty="0">
                <a:solidFill>
                  <a:schemeClr val="bg1"/>
                </a:solidFill>
              </a:rPr>
              <a:t>Klubb:			2018			2019	</a:t>
            </a:r>
            <a:r>
              <a:rPr lang="sv-SE" dirty="0">
                <a:solidFill>
                  <a:schemeClr val="bg1"/>
                </a:solidFill>
              </a:rPr>
              <a:t>	 </a:t>
            </a:r>
            <a:r>
              <a:rPr lang="sv-SE" b="1" dirty="0">
                <a:solidFill>
                  <a:schemeClr val="bg1"/>
                </a:solidFill>
              </a:rPr>
              <a:t>%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Avesta BK			  128			  185		+44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Borlänge BK			  309			  352		+14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Falu BK				  252			  288		+14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Gagnef-Floda BK		  139			  163		+17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Hedemora-Säter BK		  154			  129		-16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Ludvika BK			  438			  378		-16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Malung-Sälen BK		    83			    81		-3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Mora BK			  246			  213		-16</a:t>
            </a:r>
          </a:p>
          <a:p>
            <a:pPr marL="0" indent="0">
              <a:buNone/>
            </a:pPr>
            <a:r>
              <a:rPr lang="sv-SE" sz="2000" dirty="0" err="1">
                <a:solidFill>
                  <a:schemeClr val="bg1"/>
                </a:solidFill>
              </a:rPr>
              <a:t>Nedansiljans</a:t>
            </a:r>
            <a:r>
              <a:rPr lang="sv-SE" sz="2000" dirty="0">
                <a:solidFill>
                  <a:schemeClr val="bg1"/>
                </a:solidFill>
              </a:rPr>
              <a:t> BK			  365			  339		-17</a:t>
            </a:r>
          </a:p>
          <a:p>
            <a:pPr marL="0" indent="0">
              <a:buNone/>
            </a:pPr>
            <a:r>
              <a:rPr lang="sv-SE" sz="2000" dirty="0">
                <a:solidFill>
                  <a:schemeClr val="bg1"/>
                </a:solidFill>
              </a:rPr>
              <a:t>Särna-Idre BK			    45			    51		+13</a:t>
            </a:r>
          </a:p>
          <a:p>
            <a:pPr marL="0" indent="0">
              <a:buNone/>
            </a:pPr>
            <a:r>
              <a:rPr lang="sv-SE" b="1" dirty="0"/>
              <a:t>Totalt:			2179			2159		-1		</a:t>
            </a:r>
          </a:p>
        </p:txBody>
      </p:sp>
      <p:cxnSp>
        <p:nvCxnSpPr>
          <p:cNvPr id="5" name="Rak pilkoppling 4">
            <a:extLst>
              <a:ext uri="{FF2B5EF4-FFF2-40B4-BE49-F238E27FC236}">
                <a16:creationId xmlns:a16="http://schemas.microsoft.com/office/drawing/2014/main" id="{FC519F58-1102-4DD2-91F8-4952131B8D30}"/>
              </a:ext>
            </a:extLst>
          </p:cNvPr>
          <p:cNvCxnSpPr/>
          <p:nvPr/>
        </p:nvCxnSpPr>
        <p:spPr>
          <a:xfrm flipV="1">
            <a:off x="6096000" y="2423602"/>
            <a:ext cx="242656" cy="2308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Rak pilkoppling 5">
            <a:extLst>
              <a:ext uri="{FF2B5EF4-FFF2-40B4-BE49-F238E27FC236}">
                <a16:creationId xmlns:a16="http://schemas.microsoft.com/office/drawing/2014/main" id="{3DF35E1B-295B-4BFF-8E8A-13393AED1E75}"/>
              </a:ext>
            </a:extLst>
          </p:cNvPr>
          <p:cNvCxnSpPr/>
          <p:nvPr/>
        </p:nvCxnSpPr>
        <p:spPr>
          <a:xfrm flipV="1">
            <a:off x="6096000" y="2784268"/>
            <a:ext cx="242656" cy="2308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Rak pilkoppling 6">
            <a:extLst>
              <a:ext uri="{FF2B5EF4-FFF2-40B4-BE49-F238E27FC236}">
                <a16:creationId xmlns:a16="http://schemas.microsoft.com/office/drawing/2014/main" id="{B56ECCCE-0698-4D65-A869-F4673485E509}"/>
              </a:ext>
            </a:extLst>
          </p:cNvPr>
          <p:cNvCxnSpPr/>
          <p:nvPr/>
        </p:nvCxnSpPr>
        <p:spPr>
          <a:xfrm flipV="1">
            <a:off x="6096000" y="3153786"/>
            <a:ext cx="242656" cy="2308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Rak pilkoppling 7">
            <a:extLst>
              <a:ext uri="{FF2B5EF4-FFF2-40B4-BE49-F238E27FC236}">
                <a16:creationId xmlns:a16="http://schemas.microsoft.com/office/drawing/2014/main" id="{F51C73F5-3CB5-4A07-9E88-0124043B8B3C}"/>
              </a:ext>
            </a:extLst>
          </p:cNvPr>
          <p:cNvCxnSpPr/>
          <p:nvPr/>
        </p:nvCxnSpPr>
        <p:spPr>
          <a:xfrm flipV="1">
            <a:off x="6127072" y="5781949"/>
            <a:ext cx="242656" cy="2308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ak pilkoppling 8">
            <a:extLst>
              <a:ext uri="{FF2B5EF4-FFF2-40B4-BE49-F238E27FC236}">
                <a16:creationId xmlns:a16="http://schemas.microsoft.com/office/drawing/2014/main" id="{BE3F678A-6BD4-4F15-810C-57EF80FC0E58}"/>
              </a:ext>
            </a:extLst>
          </p:cNvPr>
          <p:cNvCxnSpPr/>
          <p:nvPr/>
        </p:nvCxnSpPr>
        <p:spPr>
          <a:xfrm flipV="1">
            <a:off x="6069367" y="3537753"/>
            <a:ext cx="242656" cy="2308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Rak pilkoppling 9">
            <a:extLst>
              <a:ext uri="{FF2B5EF4-FFF2-40B4-BE49-F238E27FC236}">
                <a16:creationId xmlns:a16="http://schemas.microsoft.com/office/drawing/2014/main" id="{9CE3D4C8-5EFF-44DB-8542-02F952150165}"/>
              </a:ext>
            </a:extLst>
          </p:cNvPr>
          <p:cNvCxnSpPr>
            <a:cxnSpLocks/>
          </p:cNvCxnSpPr>
          <p:nvPr/>
        </p:nvCxnSpPr>
        <p:spPr>
          <a:xfrm>
            <a:off x="6033856" y="3980352"/>
            <a:ext cx="304800" cy="232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Rak pilkoppling 12">
            <a:extLst>
              <a:ext uri="{FF2B5EF4-FFF2-40B4-BE49-F238E27FC236}">
                <a16:creationId xmlns:a16="http://schemas.microsoft.com/office/drawing/2014/main" id="{EB4F52FD-28CF-4525-B2AA-BB379BA74A4A}"/>
              </a:ext>
            </a:extLst>
          </p:cNvPr>
          <p:cNvCxnSpPr>
            <a:cxnSpLocks/>
          </p:cNvCxnSpPr>
          <p:nvPr/>
        </p:nvCxnSpPr>
        <p:spPr>
          <a:xfrm>
            <a:off x="6064928" y="4289017"/>
            <a:ext cx="304800" cy="232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Rak pilkoppling 13">
            <a:extLst>
              <a:ext uri="{FF2B5EF4-FFF2-40B4-BE49-F238E27FC236}">
                <a16:creationId xmlns:a16="http://schemas.microsoft.com/office/drawing/2014/main" id="{462FCEB5-17CE-4292-9C25-EDEC74CD19B0}"/>
              </a:ext>
            </a:extLst>
          </p:cNvPr>
          <p:cNvCxnSpPr>
            <a:cxnSpLocks/>
          </p:cNvCxnSpPr>
          <p:nvPr/>
        </p:nvCxnSpPr>
        <p:spPr>
          <a:xfrm>
            <a:off x="6051612" y="4626395"/>
            <a:ext cx="304800" cy="232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Rak pilkoppling 14">
            <a:extLst>
              <a:ext uri="{FF2B5EF4-FFF2-40B4-BE49-F238E27FC236}">
                <a16:creationId xmlns:a16="http://schemas.microsoft.com/office/drawing/2014/main" id="{09FEA82B-1A23-4B7E-856F-AB9833DB0C2A}"/>
              </a:ext>
            </a:extLst>
          </p:cNvPr>
          <p:cNvCxnSpPr>
            <a:cxnSpLocks/>
          </p:cNvCxnSpPr>
          <p:nvPr/>
        </p:nvCxnSpPr>
        <p:spPr>
          <a:xfrm>
            <a:off x="6033856" y="5017925"/>
            <a:ext cx="304800" cy="232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Rak pilkoppling 16">
            <a:extLst>
              <a:ext uri="{FF2B5EF4-FFF2-40B4-BE49-F238E27FC236}">
                <a16:creationId xmlns:a16="http://schemas.microsoft.com/office/drawing/2014/main" id="{25AFCEDA-3254-4003-92E4-EA5117797D9D}"/>
              </a:ext>
            </a:extLst>
          </p:cNvPr>
          <p:cNvCxnSpPr>
            <a:cxnSpLocks/>
          </p:cNvCxnSpPr>
          <p:nvPr/>
        </p:nvCxnSpPr>
        <p:spPr>
          <a:xfrm>
            <a:off x="6069367" y="5393302"/>
            <a:ext cx="304800" cy="232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Bildobjekt 17">
            <a:extLst>
              <a:ext uri="{FF2B5EF4-FFF2-40B4-BE49-F238E27FC236}">
                <a16:creationId xmlns:a16="http://schemas.microsoft.com/office/drawing/2014/main" id="{9705CAAF-FBCE-4383-8142-B4025B81A5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6783" y="770974"/>
            <a:ext cx="921842" cy="10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63060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797</TotalTime>
  <Words>476</Words>
  <Application>Microsoft Office PowerPoint</Application>
  <PresentationFormat>Bredbild</PresentationFormat>
  <Paragraphs>79</Paragraphs>
  <Slides>12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8" baseType="lpstr">
      <vt:lpstr>Arial</vt:lpstr>
      <vt:lpstr>Calibri</vt:lpstr>
      <vt:lpstr>Frutiger 45 Light</vt:lpstr>
      <vt:lpstr>Source Sans Pro SemiBold</vt:lpstr>
      <vt:lpstr>Trebuchet MS</vt:lpstr>
      <vt:lpstr>Berlin</vt:lpstr>
      <vt:lpstr>Styrelsekonferens</vt:lpstr>
      <vt:lpstr>Dagens innehåll</vt:lpstr>
      <vt:lpstr>Positiva saker</vt:lpstr>
      <vt:lpstr>Mindre positiva saker</vt:lpstr>
      <vt:lpstr>Styrelseinformation</vt:lpstr>
      <vt:lpstr>Dä centrala</vt:lpstr>
      <vt:lpstr>Studiefrämjandet</vt:lpstr>
      <vt:lpstr>Verksamhetsidén</vt:lpstr>
      <vt:lpstr>Statistik 2019</vt:lpstr>
      <vt:lpstr>PowerPoint-presentation</vt:lpstr>
      <vt:lpstr>Gruppdiskussioner</vt:lpstr>
      <vt:lpstr>Fråga från Malung-Sälen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Styrelsekonferens</dc:title>
  <dc:creator>Nina Christoffersson</dc:creator>
  <cp:lastModifiedBy>Anna-Karin</cp:lastModifiedBy>
  <cp:revision>27</cp:revision>
  <dcterms:created xsi:type="dcterms:W3CDTF">2019-11-09T10:08:39Z</dcterms:created>
  <dcterms:modified xsi:type="dcterms:W3CDTF">2019-12-10T11:52:05Z</dcterms:modified>
</cp:coreProperties>
</file>